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767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2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jpeg"/><Relationship Id="rId4" Type="http://schemas.openxmlformats.org/officeDocument/2006/relationships/image" Target="../media/image5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BEA0101-D378-044F-1AEF-A52EDED63345}"/>
              </a:ext>
            </a:extLst>
          </p:cNvPr>
          <p:cNvSpPr/>
          <p:nvPr userDrawn="1"/>
        </p:nvSpPr>
        <p:spPr>
          <a:xfrm>
            <a:off x="0" y="0"/>
            <a:ext cx="12192000" cy="6075485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607102" y="3366656"/>
            <a:ext cx="1064301" cy="152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8" y="1496436"/>
            <a:ext cx="10155382" cy="1662401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18" y="3747653"/>
            <a:ext cx="10155382" cy="46051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6" name="Picture 15" descr="A blue and white logo&#10;&#10;Description automatically generated">
            <a:extLst>
              <a:ext uri="{FF2B5EF4-FFF2-40B4-BE49-F238E27FC236}">
                <a16:creationId xmlns:a16="http://schemas.microsoft.com/office/drawing/2014/main" id="{0183C6BB-8EC9-33CA-F684-2662B3A202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6130" y="241596"/>
            <a:ext cx="899109" cy="36086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4DB3859-FCE2-8E48-EFC2-FD4C9C88FD98}"/>
              </a:ext>
            </a:extLst>
          </p:cNvPr>
          <p:cNvSpPr/>
          <p:nvPr userDrawn="1"/>
        </p:nvSpPr>
        <p:spPr>
          <a:xfrm>
            <a:off x="1610052" y="6524197"/>
            <a:ext cx="1440000" cy="219456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68E7EE-3809-0551-A878-00E45004FB07}"/>
              </a:ext>
            </a:extLst>
          </p:cNvPr>
          <p:cNvSpPr/>
          <p:nvPr userDrawn="1"/>
        </p:nvSpPr>
        <p:spPr>
          <a:xfrm>
            <a:off x="3120926" y="6524197"/>
            <a:ext cx="1440000" cy="219456"/>
          </a:xfrm>
          <a:prstGeom prst="rect">
            <a:avLst/>
          </a:prstGeom>
          <a:solidFill>
            <a:srgbClr val="0067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17C887-4084-FD42-01EE-AC53B006DFB9}"/>
              </a:ext>
            </a:extLst>
          </p:cNvPr>
          <p:cNvSpPr/>
          <p:nvPr userDrawn="1"/>
        </p:nvSpPr>
        <p:spPr>
          <a:xfrm>
            <a:off x="4631800" y="6519625"/>
            <a:ext cx="1440000" cy="219456"/>
          </a:xfrm>
          <a:prstGeom prst="rect">
            <a:avLst/>
          </a:prstGeom>
          <a:solidFill>
            <a:srgbClr val="009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553B02-2AF0-D01E-D6B4-948B15E0AE7F}"/>
              </a:ext>
            </a:extLst>
          </p:cNvPr>
          <p:cNvSpPr/>
          <p:nvPr userDrawn="1"/>
        </p:nvSpPr>
        <p:spPr>
          <a:xfrm>
            <a:off x="6142674" y="6519625"/>
            <a:ext cx="1440000" cy="219456"/>
          </a:xfrm>
          <a:prstGeom prst="rect">
            <a:avLst/>
          </a:prstGeom>
          <a:solidFill>
            <a:srgbClr val="ED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302785-92CB-4E1F-3F1E-20B2B9C503E9}"/>
              </a:ext>
            </a:extLst>
          </p:cNvPr>
          <p:cNvSpPr/>
          <p:nvPr userDrawn="1"/>
        </p:nvSpPr>
        <p:spPr>
          <a:xfrm>
            <a:off x="9164422" y="6511185"/>
            <a:ext cx="1440000" cy="219456"/>
          </a:xfrm>
          <a:prstGeom prst="rect">
            <a:avLst/>
          </a:prstGeom>
          <a:solidFill>
            <a:srgbClr val="7C28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19D64F1-25AA-D1AD-188E-E1C1D2C76D23}"/>
              </a:ext>
            </a:extLst>
          </p:cNvPr>
          <p:cNvSpPr/>
          <p:nvPr userDrawn="1"/>
        </p:nvSpPr>
        <p:spPr>
          <a:xfrm>
            <a:off x="0" y="6511185"/>
            <a:ext cx="1539178" cy="219456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5EB8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8AB10B-9910-6B7E-F3D8-A8F1C8A8A1F3}"/>
              </a:ext>
            </a:extLst>
          </p:cNvPr>
          <p:cNvSpPr/>
          <p:nvPr userDrawn="1"/>
        </p:nvSpPr>
        <p:spPr>
          <a:xfrm>
            <a:off x="7653548" y="6511185"/>
            <a:ext cx="1440000" cy="219456"/>
          </a:xfrm>
          <a:prstGeom prst="rect">
            <a:avLst/>
          </a:prstGeom>
          <a:solidFill>
            <a:srgbClr val="AE25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CA8CF3-57F7-BA85-6EDE-78D696F638C5}"/>
              </a:ext>
            </a:extLst>
          </p:cNvPr>
          <p:cNvSpPr/>
          <p:nvPr userDrawn="1"/>
        </p:nvSpPr>
        <p:spPr>
          <a:xfrm>
            <a:off x="10664108" y="6511185"/>
            <a:ext cx="1527892" cy="219456"/>
          </a:xfrm>
          <a:prstGeom prst="rect">
            <a:avLst/>
          </a:prstGeom>
          <a:solidFill>
            <a:srgbClr val="3300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561B56-6148-8500-84BA-61D3D300F83C}"/>
              </a:ext>
            </a:extLst>
          </p:cNvPr>
          <p:cNvSpPr txBox="1"/>
          <p:nvPr userDrawn="1"/>
        </p:nvSpPr>
        <p:spPr>
          <a:xfrm>
            <a:off x="340127" y="6113910"/>
            <a:ext cx="115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</a:t>
            </a:r>
            <a:r>
              <a:rPr lang="en-GB" b="1" err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Leicester,</a:t>
            </a:r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Leicestershire and Rutland and NHS Northamptonshire Integrated Care Boards</a:t>
            </a:r>
          </a:p>
        </p:txBody>
      </p:sp>
    </p:spTree>
    <p:extLst>
      <p:ext uri="{BB962C8B-B14F-4D97-AF65-F5344CB8AC3E}">
        <p14:creationId xmlns:p14="http://schemas.microsoft.com/office/powerpoint/2010/main" val="165932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95288" y="1843088"/>
            <a:ext cx="3692525" cy="2549525"/>
          </a:xfr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247862" y="1843088"/>
            <a:ext cx="3692525" cy="2549525"/>
          </a:xfr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8103034" y="1825625"/>
            <a:ext cx="3692525" cy="2549525"/>
          </a:xfr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8320" y="4530435"/>
            <a:ext cx="3688772" cy="164652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251615" y="4530434"/>
            <a:ext cx="3688772" cy="164652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2"/>
          </p:nvPr>
        </p:nvSpPr>
        <p:spPr>
          <a:xfrm>
            <a:off x="8104911" y="4530434"/>
            <a:ext cx="3688772" cy="164652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6552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BEA0101-D378-044F-1AEF-A52EDED63345}"/>
              </a:ext>
            </a:extLst>
          </p:cNvPr>
          <p:cNvSpPr/>
          <p:nvPr userDrawn="1"/>
        </p:nvSpPr>
        <p:spPr>
          <a:xfrm>
            <a:off x="0" y="0"/>
            <a:ext cx="12192000" cy="6075485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607102" y="3366656"/>
            <a:ext cx="1064301" cy="152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8" y="1496436"/>
            <a:ext cx="10155382" cy="1662401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18" y="3747653"/>
            <a:ext cx="10155382" cy="46051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6" name="Picture 15" descr="A blue and white logo&#10;&#10;Description automatically generated">
            <a:extLst>
              <a:ext uri="{FF2B5EF4-FFF2-40B4-BE49-F238E27FC236}">
                <a16:creationId xmlns:a16="http://schemas.microsoft.com/office/drawing/2014/main" id="{0183C6BB-8EC9-33CA-F684-2662B3A202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6130" y="241596"/>
            <a:ext cx="899109" cy="36086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4DB3859-FCE2-8E48-EFC2-FD4C9C88FD98}"/>
              </a:ext>
            </a:extLst>
          </p:cNvPr>
          <p:cNvSpPr/>
          <p:nvPr userDrawn="1"/>
        </p:nvSpPr>
        <p:spPr>
          <a:xfrm>
            <a:off x="1610052" y="6524197"/>
            <a:ext cx="1440000" cy="219456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68E7EE-3809-0551-A878-00E45004FB07}"/>
              </a:ext>
            </a:extLst>
          </p:cNvPr>
          <p:cNvSpPr/>
          <p:nvPr userDrawn="1"/>
        </p:nvSpPr>
        <p:spPr>
          <a:xfrm>
            <a:off x="3120926" y="6524197"/>
            <a:ext cx="1440000" cy="219456"/>
          </a:xfrm>
          <a:prstGeom prst="rect">
            <a:avLst/>
          </a:prstGeom>
          <a:solidFill>
            <a:srgbClr val="0067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17C887-4084-FD42-01EE-AC53B006DFB9}"/>
              </a:ext>
            </a:extLst>
          </p:cNvPr>
          <p:cNvSpPr/>
          <p:nvPr userDrawn="1"/>
        </p:nvSpPr>
        <p:spPr>
          <a:xfrm>
            <a:off x="4631800" y="6519625"/>
            <a:ext cx="1440000" cy="219456"/>
          </a:xfrm>
          <a:prstGeom prst="rect">
            <a:avLst/>
          </a:prstGeom>
          <a:solidFill>
            <a:srgbClr val="009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553B02-2AF0-D01E-D6B4-948B15E0AE7F}"/>
              </a:ext>
            </a:extLst>
          </p:cNvPr>
          <p:cNvSpPr/>
          <p:nvPr userDrawn="1"/>
        </p:nvSpPr>
        <p:spPr>
          <a:xfrm>
            <a:off x="6142674" y="6519625"/>
            <a:ext cx="1440000" cy="219456"/>
          </a:xfrm>
          <a:prstGeom prst="rect">
            <a:avLst/>
          </a:prstGeom>
          <a:solidFill>
            <a:srgbClr val="ED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302785-92CB-4E1F-3F1E-20B2B9C503E9}"/>
              </a:ext>
            </a:extLst>
          </p:cNvPr>
          <p:cNvSpPr/>
          <p:nvPr userDrawn="1"/>
        </p:nvSpPr>
        <p:spPr>
          <a:xfrm>
            <a:off x="9164422" y="6511185"/>
            <a:ext cx="1440000" cy="219456"/>
          </a:xfrm>
          <a:prstGeom prst="rect">
            <a:avLst/>
          </a:prstGeom>
          <a:solidFill>
            <a:srgbClr val="7C28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19D64F1-25AA-D1AD-188E-E1C1D2C76D23}"/>
              </a:ext>
            </a:extLst>
          </p:cNvPr>
          <p:cNvSpPr/>
          <p:nvPr userDrawn="1"/>
        </p:nvSpPr>
        <p:spPr>
          <a:xfrm>
            <a:off x="0" y="6511185"/>
            <a:ext cx="1539178" cy="219456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5EB8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8AB10B-9910-6B7E-F3D8-A8F1C8A8A1F3}"/>
              </a:ext>
            </a:extLst>
          </p:cNvPr>
          <p:cNvSpPr/>
          <p:nvPr userDrawn="1"/>
        </p:nvSpPr>
        <p:spPr>
          <a:xfrm>
            <a:off x="7653548" y="6511185"/>
            <a:ext cx="1440000" cy="219456"/>
          </a:xfrm>
          <a:prstGeom prst="rect">
            <a:avLst/>
          </a:prstGeom>
          <a:solidFill>
            <a:srgbClr val="AE25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CA8CF3-57F7-BA85-6EDE-78D696F638C5}"/>
              </a:ext>
            </a:extLst>
          </p:cNvPr>
          <p:cNvSpPr/>
          <p:nvPr userDrawn="1"/>
        </p:nvSpPr>
        <p:spPr>
          <a:xfrm>
            <a:off x="10664108" y="6511185"/>
            <a:ext cx="1527892" cy="219456"/>
          </a:xfrm>
          <a:prstGeom prst="rect">
            <a:avLst/>
          </a:prstGeom>
          <a:solidFill>
            <a:srgbClr val="3300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561B56-6148-8500-84BA-61D3D300F83C}"/>
              </a:ext>
            </a:extLst>
          </p:cNvPr>
          <p:cNvSpPr txBox="1"/>
          <p:nvPr userDrawn="1"/>
        </p:nvSpPr>
        <p:spPr>
          <a:xfrm>
            <a:off x="340127" y="6113910"/>
            <a:ext cx="115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</a:t>
            </a:r>
            <a:r>
              <a:rPr lang="en-GB" b="1" err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Leicester,</a:t>
            </a:r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Leicestershire and Rutland and NHS Northamptonshire Integrated Care Boards</a:t>
            </a:r>
          </a:p>
        </p:txBody>
      </p:sp>
    </p:spTree>
    <p:extLst>
      <p:ext uri="{BB962C8B-B14F-4D97-AF65-F5344CB8AC3E}">
        <p14:creationId xmlns:p14="http://schemas.microsoft.com/office/powerpoint/2010/main" val="3375582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BEA0101-D378-044F-1AEF-A52EDED63345}"/>
              </a:ext>
            </a:extLst>
          </p:cNvPr>
          <p:cNvSpPr/>
          <p:nvPr userDrawn="1"/>
        </p:nvSpPr>
        <p:spPr>
          <a:xfrm>
            <a:off x="0" y="0"/>
            <a:ext cx="12192000" cy="6075485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607102" y="3366656"/>
            <a:ext cx="1064301" cy="152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8" y="1496436"/>
            <a:ext cx="10155382" cy="1662401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18" y="3747653"/>
            <a:ext cx="10155382" cy="46051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6" name="Picture 15" descr="A blue and white logo&#10;&#10;Description automatically generated">
            <a:extLst>
              <a:ext uri="{FF2B5EF4-FFF2-40B4-BE49-F238E27FC236}">
                <a16:creationId xmlns:a16="http://schemas.microsoft.com/office/drawing/2014/main" id="{0183C6BB-8EC9-33CA-F684-2662B3A202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6130" y="241596"/>
            <a:ext cx="899109" cy="36086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4DB3859-FCE2-8E48-EFC2-FD4C9C88FD98}"/>
              </a:ext>
            </a:extLst>
          </p:cNvPr>
          <p:cNvSpPr/>
          <p:nvPr userDrawn="1"/>
        </p:nvSpPr>
        <p:spPr>
          <a:xfrm>
            <a:off x="1610052" y="6524197"/>
            <a:ext cx="1440000" cy="219456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68E7EE-3809-0551-A878-00E45004FB07}"/>
              </a:ext>
            </a:extLst>
          </p:cNvPr>
          <p:cNvSpPr/>
          <p:nvPr userDrawn="1"/>
        </p:nvSpPr>
        <p:spPr>
          <a:xfrm>
            <a:off x="3120926" y="6524197"/>
            <a:ext cx="1440000" cy="219456"/>
          </a:xfrm>
          <a:prstGeom prst="rect">
            <a:avLst/>
          </a:prstGeom>
          <a:solidFill>
            <a:srgbClr val="0067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17C887-4084-FD42-01EE-AC53B006DFB9}"/>
              </a:ext>
            </a:extLst>
          </p:cNvPr>
          <p:cNvSpPr/>
          <p:nvPr userDrawn="1"/>
        </p:nvSpPr>
        <p:spPr>
          <a:xfrm>
            <a:off x="4631800" y="6519625"/>
            <a:ext cx="1440000" cy="219456"/>
          </a:xfrm>
          <a:prstGeom prst="rect">
            <a:avLst/>
          </a:prstGeom>
          <a:solidFill>
            <a:srgbClr val="009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553B02-2AF0-D01E-D6B4-948B15E0AE7F}"/>
              </a:ext>
            </a:extLst>
          </p:cNvPr>
          <p:cNvSpPr/>
          <p:nvPr userDrawn="1"/>
        </p:nvSpPr>
        <p:spPr>
          <a:xfrm>
            <a:off x="6142674" y="6519625"/>
            <a:ext cx="1440000" cy="219456"/>
          </a:xfrm>
          <a:prstGeom prst="rect">
            <a:avLst/>
          </a:prstGeom>
          <a:solidFill>
            <a:srgbClr val="ED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302785-92CB-4E1F-3F1E-20B2B9C503E9}"/>
              </a:ext>
            </a:extLst>
          </p:cNvPr>
          <p:cNvSpPr/>
          <p:nvPr userDrawn="1"/>
        </p:nvSpPr>
        <p:spPr>
          <a:xfrm>
            <a:off x="9164422" y="6511185"/>
            <a:ext cx="1440000" cy="219456"/>
          </a:xfrm>
          <a:prstGeom prst="rect">
            <a:avLst/>
          </a:prstGeom>
          <a:solidFill>
            <a:srgbClr val="7C28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19D64F1-25AA-D1AD-188E-E1C1D2C76D23}"/>
              </a:ext>
            </a:extLst>
          </p:cNvPr>
          <p:cNvSpPr/>
          <p:nvPr userDrawn="1"/>
        </p:nvSpPr>
        <p:spPr>
          <a:xfrm>
            <a:off x="0" y="6511185"/>
            <a:ext cx="1539178" cy="219456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5EB8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8AB10B-9910-6B7E-F3D8-A8F1C8A8A1F3}"/>
              </a:ext>
            </a:extLst>
          </p:cNvPr>
          <p:cNvSpPr/>
          <p:nvPr userDrawn="1"/>
        </p:nvSpPr>
        <p:spPr>
          <a:xfrm>
            <a:off x="7653548" y="6511185"/>
            <a:ext cx="1440000" cy="219456"/>
          </a:xfrm>
          <a:prstGeom prst="rect">
            <a:avLst/>
          </a:prstGeom>
          <a:solidFill>
            <a:srgbClr val="AE25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CA8CF3-57F7-BA85-6EDE-78D696F638C5}"/>
              </a:ext>
            </a:extLst>
          </p:cNvPr>
          <p:cNvSpPr/>
          <p:nvPr userDrawn="1"/>
        </p:nvSpPr>
        <p:spPr>
          <a:xfrm>
            <a:off x="10664108" y="6511185"/>
            <a:ext cx="1527892" cy="219456"/>
          </a:xfrm>
          <a:prstGeom prst="rect">
            <a:avLst/>
          </a:prstGeom>
          <a:solidFill>
            <a:srgbClr val="3300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561B56-6148-8500-84BA-61D3D300F83C}"/>
              </a:ext>
            </a:extLst>
          </p:cNvPr>
          <p:cNvSpPr txBox="1"/>
          <p:nvPr userDrawn="1"/>
        </p:nvSpPr>
        <p:spPr>
          <a:xfrm>
            <a:off x="340127" y="6113910"/>
            <a:ext cx="115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</a:t>
            </a:r>
            <a:r>
              <a:rPr lang="en-GB" b="1" err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Leicester,</a:t>
            </a:r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Leicestershire and Rutland and NHS Northamptonshire Integrated Care Boards</a:t>
            </a:r>
          </a:p>
        </p:txBody>
      </p:sp>
    </p:spTree>
    <p:extLst>
      <p:ext uri="{BB962C8B-B14F-4D97-AF65-F5344CB8AC3E}">
        <p14:creationId xmlns:p14="http://schemas.microsoft.com/office/powerpoint/2010/main" val="2095792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BEA0101-D378-044F-1AEF-A52EDED63345}"/>
              </a:ext>
            </a:extLst>
          </p:cNvPr>
          <p:cNvSpPr/>
          <p:nvPr userDrawn="1"/>
        </p:nvSpPr>
        <p:spPr>
          <a:xfrm>
            <a:off x="0" y="0"/>
            <a:ext cx="12192000" cy="6075485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607102" y="3366656"/>
            <a:ext cx="1064301" cy="152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8" y="1496436"/>
            <a:ext cx="10155382" cy="1662401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18" y="3747653"/>
            <a:ext cx="10155382" cy="46051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6" name="Picture 15" descr="A blue and white logo&#10;&#10;Description automatically generated">
            <a:extLst>
              <a:ext uri="{FF2B5EF4-FFF2-40B4-BE49-F238E27FC236}">
                <a16:creationId xmlns:a16="http://schemas.microsoft.com/office/drawing/2014/main" id="{0183C6BB-8EC9-33CA-F684-2662B3A202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6130" y="241596"/>
            <a:ext cx="899109" cy="36086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4DB3859-FCE2-8E48-EFC2-FD4C9C88FD98}"/>
              </a:ext>
            </a:extLst>
          </p:cNvPr>
          <p:cNvSpPr/>
          <p:nvPr userDrawn="1"/>
        </p:nvSpPr>
        <p:spPr>
          <a:xfrm>
            <a:off x="1610052" y="6524197"/>
            <a:ext cx="1440000" cy="219456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68E7EE-3809-0551-A878-00E45004FB07}"/>
              </a:ext>
            </a:extLst>
          </p:cNvPr>
          <p:cNvSpPr/>
          <p:nvPr userDrawn="1"/>
        </p:nvSpPr>
        <p:spPr>
          <a:xfrm>
            <a:off x="3120926" y="6524197"/>
            <a:ext cx="1440000" cy="219456"/>
          </a:xfrm>
          <a:prstGeom prst="rect">
            <a:avLst/>
          </a:prstGeom>
          <a:solidFill>
            <a:srgbClr val="0067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17C887-4084-FD42-01EE-AC53B006DFB9}"/>
              </a:ext>
            </a:extLst>
          </p:cNvPr>
          <p:cNvSpPr/>
          <p:nvPr userDrawn="1"/>
        </p:nvSpPr>
        <p:spPr>
          <a:xfrm>
            <a:off x="4631800" y="6519625"/>
            <a:ext cx="1440000" cy="219456"/>
          </a:xfrm>
          <a:prstGeom prst="rect">
            <a:avLst/>
          </a:prstGeom>
          <a:solidFill>
            <a:srgbClr val="009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553B02-2AF0-D01E-D6B4-948B15E0AE7F}"/>
              </a:ext>
            </a:extLst>
          </p:cNvPr>
          <p:cNvSpPr/>
          <p:nvPr userDrawn="1"/>
        </p:nvSpPr>
        <p:spPr>
          <a:xfrm>
            <a:off x="6142674" y="6519625"/>
            <a:ext cx="1440000" cy="219456"/>
          </a:xfrm>
          <a:prstGeom prst="rect">
            <a:avLst/>
          </a:prstGeom>
          <a:solidFill>
            <a:srgbClr val="ED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302785-92CB-4E1F-3F1E-20B2B9C503E9}"/>
              </a:ext>
            </a:extLst>
          </p:cNvPr>
          <p:cNvSpPr/>
          <p:nvPr userDrawn="1"/>
        </p:nvSpPr>
        <p:spPr>
          <a:xfrm>
            <a:off x="9164422" y="6511185"/>
            <a:ext cx="1440000" cy="219456"/>
          </a:xfrm>
          <a:prstGeom prst="rect">
            <a:avLst/>
          </a:prstGeom>
          <a:solidFill>
            <a:srgbClr val="7C28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19D64F1-25AA-D1AD-188E-E1C1D2C76D23}"/>
              </a:ext>
            </a:extLst>
          </p:cNvPr>
          <p:cNvSpPr/>
          <p:nvPr userDrawn="1"/>
        </p:nvSpPr>
        <p:spPr>
          <a:xfrm>
            <a:off x="0" y="6511185"/>
            <a:ext cx="1539178" cy="219456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5EB8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8AB10B-9910-6B7E-F3D8-A8F1C8A8A1F3}"/>
              </a:ext>
            </a:extLst>
          </p:cNvPr>
          <p:cNvSpPr/>
          <p:nvPr userDrawn="1"/>
        </p:nvSpPr>
        <p:spPr>
          <a:xfrm>
            <a:off x="7653548" y="6511185"/>
            <a:ext cx="1440000" cy="219456"/>
          </a:xfrm>
          <a:prstGeom prst="rect">
            <a:avLst/>
          </a:prstGeom>
          <a:solidFill>
            <a:srgbClr val="AE25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CA8CF3-57F7-BA85-6EDE-78D696F638C5}"/>
              </a:ext>
            </a:extLst>
          </p:cNvPr>
          <p:cNvSpPr/>
          <p:nvPr userDrawn="1"/>
        </p:nvSpPr>
        <p:spPr>
          <a:xfrm>
            <a:off x="10664108" y="6511185"/>
            <a:ext cx="1527892" cy="219456"/>
          </a:xfrm>
          <a:prstGeom prst="rect">
            <a:avLst/>
          </a:prstGeom>
          <a:solidFill>
            <a:srgbClr val="3300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561B56-6148-8500-84BA-61D3D300F83C}"/>
              </a:ext>
            </a:extLst>
          </p:cNvPr>
          <p:cNvSpPr txBox="1"/>
          <p:nvPr userDrawn="1"/>
        </p:nvSpPr>
        <p:spPr>
          <a:xfrm>
            <a:off x="340127" y="6113910"/>
            <a:ext cx="115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</a:t>
            </a:r>
            <a:r>
              <a:rPr lang="en-GB" b="1" err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Leicester,</a:t>
            </a:r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Leicestershire and Rutland and NHS Northamptonshire Integrated Care Boards</a:t>
            </a:r>
          </a:p>
        </p:txBody>
      </p:sp>
    </p:spTree>
    <p:extLst>
      <p:ext uri="{BB962C8B-B14F-4D97-AF65-F5344CB8AC3E}">
        <p14:creationId xmlns:p14="http://schemas.microsoft.com/office/powerpoint/2010/main" val="2256597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BEA0101-D378-044F-1AEF-A52EDED63345}"/>
              </a:ext>
            </a:extLst>
          </p:cNvPr>
          <p:cNvSpPr/>
          <p:nvPr userDrawn="1"/>
        </p:nvSpPr>
        <p:spPr>
          <a:xfrm>
            <a:off x="0" y="0"/>
            <a:ext cx="12192000" cy="6075485"/>
          </a:xfrm>
          <a:prstGeom prst="rect">
            <a:avLst/>
          </a:prstGeom>
          <a:gradFill flip="none" rotWithShape="1">
            <a:gsLst>
              <a:gs pos="0">
                <a:srgbClr val="41B6E6"/>
              </a:gs>
              <a:gs pos="25000">
                <a:srgbClr val="00A9CE"/>
              </a:gs>
              <a:gs pos="91000">
                <a:schemeClr val="bg1"/>
              </a:gs>
              <a:gs pos="100000">
                <a:schemeClr val="bg1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607102" y="3366656"/>
            <a:ext cx="1064301" cy="152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8" y="1496436"/>
            <a:ext cx="10155382" cy="1662401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rgbClr val="231F2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18" y="3747653"/>
            <a:ext cx="10155382" cy="46051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6" name="Picture 15" descr="A blue and white logo&#10;&#10;Description automatically generated">
            <a:extLst>
              <a:ext uri="{FF2B5EF4-FFF2-40B4-BE49-F238E27FC236}">
                <a16:creationId xmlns:a16="http://schemas.microsoft.com/office/drawing/2014/main" id="{0183C6BB-8EC9-33CA-F684-2662B3A202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6130" y="241596"/>
            <a:ext cx="899109" cy="36086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4DB3859-FCE2-8E48-EFC2-FD4C9C88FD98}"/>
              </a:ext>
            </a:extLst>
          </p:cNvPr>
          <p:cNvSpPr/>
          <p:nvPr userDrawn="1"/>
        </p:nvSpPr>
        <p:spPr>
          <a:xfrm>
            <a:off x="1610052" y="6524197"/>
            <a:ext cx="1440000" cy="219456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68E7EE-3809-0551-A878-00E45004FB07}"/>
              </a:ext>
            </a:extLst>
          </p:cNvPr>
          <p:cNvSpPr/>
          <p:nvPr userDrawn="1"/>
        </p:nvSpPr>
        <p:spPr>
          <a:xfrm>
            <a:off x="3120926" y="6524197"/>
            <a:ext cx="1440000" cy="219456"/>
          </a:xfrm>
          <a:prstGeom prst="rect">
            <a:avLst/>
          </a:prstGeom>
          <a:solidFill>
            <a:srgbClr val="0067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17C887-4084-FD42-01EE-AC53B006DFB9}"/>
              </a:ext>
            </a:extLst>
          </p:cNvPr>
          <p:cNvSpPr/>
          <p:nvPr userDrawn="1"/>
        </p:nvSpPr>
        <p:spPr>
          <a:xfrm>
            <a:off x="4631800" y="6519625"/>
            <a:ext cx="1440000" cy="219456"/>
          </a:xfrm>
          <a:prstGeom prst="rect">
            <a:avLst/>
          </a:prstGeom>
          <a:solidFill>
            <a:srgbClr val="009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553B02-2AF0-D01E-D6B4-948B15E0AE7F}"/>
              </a:ext>
            </a:extLst>
          </p:cNvPr>
          <p:cNvSpPr/>
          <p:nvPr userDrawn="1"/>
        </p:nvSpPr>
        <p:spPr>
          <a:xfrm>
            <a:off x="6142674" y="6519625"/>
            <a:ext cx="1440000" cy="219456"/>
          </a:xfrm>
          <a:prstGeom prst="rect">
            <a:avLst/>
          </a:prstGeom>
          <a:solidFill>
            <a:srgbClr val="ED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302785-92CB-4E1F-3F1E-20B2B9C503E9}"/>
              </a:ext>
            </a:extLst>
          </p:cNvPr>
          <p:cNvSpPr/>
          <p:nvPr userDrawn="1"/>
        </p:nvSpPr>
        <p:spPr>
          <a:xfrm>
            <a:off x="9164422" y="6511185"/>
            <a:ext cx="1440000" cy="219456"/>
          </a:xfrm>
          <a:prstGeom prst="rect">
            <a:avLst/>
          </a:prstGeom>
          <a:solidFill>
            <a:srgbClr val="7C28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19D64F1-25AA-D1AD-188E-E1C1D2C76D23}"/>
              </a:ext>
            </a:extLst>
          </p:cNvPr>
          <p:cNvSpPr/>
          <p:nvPr userDrawn="1"/>
        </p:nvSpPr>
        <p:spPr>
          <a:xfrm>
            <a:off x="0" y="6511185"/>
            <a:ext cx="1539178" cy="219456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5EB8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8AB10B-9910-6B7E-F3D8-A8F1C8A8A1F3}"/>
              </a:ext>
            </a:extLst>
          </p:cNvPr>
          <p:cNvSpPr/>
          <p:nvPr userDrawn="1"/>
        </p:nvSpPr>
        <p:spPr>
          <a:xfrm>
            <a:off x="7653548" y="6511185"/>
            <a:ext cx="1440000" cy="219456"/>
          </a:xfrm>
          <a:prstGeom prst="rect">
            <a:avLst/>
          </a:prstGeom>
          <a:solidFill>
            <a:srgbClr val="AE25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CA8CF3-57F7-BA85-6EDE-78D696F638C5}"/>
              </a:ext>
            </a:extLst>
          </p:cNvPr>
          <p:cNvSpPr/>
          <p:nvPr userDrawn="1"/>
        </p:nvSpPr>
        <p:spPr>
          <a:xfrm>
            <a:off x="10664108" y="6511185"/>
            <a:ext cx="1527892" cy="219456"/>
          </a:xfrm>
          <a:prstGeom prst="rect">
            <a:avLst/>
          </a:prstGeom>
          <a:solidFill>
            <a:srgbClr val="3300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561B56-6148-8500-84BA-61D3D300F83C}"/>
              </a:ext>
            </a:extLst>
          </p:cNvPr>
          <p:cNvSpPr txBox="1"/>
          <p:nvPr userDrawn="1"/>
        </p:nvSpPr>
        <p:spPr>
          <a:xfrm>
            <a:off x="340127" y="6113910"/>
            <a:ext cx="115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</a:t>
            </a:r>
            <a:r>
              <a:rPr lang="en-GB" b="1" err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Leicester,</a:t>
            </a:r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Leicestershire and Rutland and NHS Northamptonshire Integrated Care Boards</a:t>
            </a: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5D0A4B0E-2C4F-05C7-1240-225F6732A9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89568" y="217434"/>
            <a:ext cx="893064" cy="35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98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8BE707-4922-D587-D30F-21A64613985A}"/>
              </a:ext>
            </a:extLst>
          </p:cNvPr>
          <p:cNvSpPr/>
          <p:nvPr userDrawn="1"/>
        </p:nvSpPr>
        <p:spPr>
          <a:xfrm>
            <a:off x="0" y="0"/>
            <a:ext cx="12192000" cy="6075485"/>
          </a:xfrm>
          <a:prstGeom prst="rect">
            <a:avLst/>
          </a:prstGeom>
          <a:gradFill flip="none" rotWithShape="1">
            <a:gsLst>
              <a:gs pos="87000">
                <a:srgbClr val="FFFFFF"/>
              </a:gs>
              <a:gs pos="0">
                <a:srgbClr val="005EB8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71A6D8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607102" y="3366656"/>
            <a:ext cx="1064301" cy="152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8" y="1496436"/>
            <a:ext cx="10155382" cy="1662401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rgbClr val="231F2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18" y="3747653"/>
            <a:ext cx="10155382" cy="46051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6" name="Picture 15" descr="A blue and white logo&#10;&#10;Description automatically generated">
            <a:extLst>
              <a:ext uri="{FF2B5EF4-FFF2-40B4-BE49-F238E27FC236}">
                <a16:creationId xmlns:a16="http://schemas.microsoft.com/office/drawing/2014/main" id="{0183C6BB-8EC9-33CA-F684-2662B3A202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6130" y="241596"/>
            <a:ext cx="899109" cy="36086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4DB3859-FCE2-8E48-EFC2-FD4C9C88FD98}"/>
              </a:ext>
            </a:extLst>
          </p:cNvPr>
          <p:cNvSpPr/>
          <p:nvPr userDrawn="1"/>
        </p:nvSpPr>
        <p:spPr>
          <a:xfrm>
            <a:off x="1610052" y="6524197"/>
            <a:ext cx="1440000" cy="219456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68E7EE-3809-0551-A878-00E45004FB07}"/>
              </a:ext>
            </a:extLst>
          </p:cNvPr>
          <p:cNvSpPr/>
          <p:nvPr userDrawn="1"/>
        </p:nvSpPr>
        <p:spPr>
          <a:xfrm>
            <a:off x="3120926" y="6524197"/>
            <a:ext cx="1440000" cy="219456"/>
          </a:xfrm>
          <a:prstGeom prst="rect">
            <a:avLst/>
          </a:prstGeom>
          <a:solidFill>
            <a:srgbClr val="0067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17C887-4084-FD42-01EE-AC53B006DFB9}"/>
              </a:ext>
            </a:extLst>
          </p:cNvPr>
          <p:cNvSpPr/>
          <p:nvPr userDrawn="1"/>
        </p:nvSpPr>
        <p:spPr>
          <a:xfrm>
            <a:off x="4631800" y="6519625"/>
            <a:ext cx="1440000" cy="219456"/>
          </a:xfrm>
          <a:prstGeom prst="rect">
            <a:avLst/>
          </a:prstGeom>
          <a:solidFill>
            <a:srgbClr val="009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553B02-2AF0-D01E-D6B4-948B15E0AE7F}"/>
              </a:ext>
            </a:extLst>
          </p:cNvPr>
          <p:cNvSpPr/>
          <p:nvPr userDrawn="1"/>
        </p:nvSpPr>
        <p:spPr>
          <a:xfrm>
            <a:off x="6142674" y="6519625"/>
            <a:ext cx="1440000" cy="219456"/>
          </a:xfrm>
          <a:prstGeom prst="rect">
            <a:avLst/>
          </a:prstGeom>
          <a:solidFill>
            <a:srgbClr val="ED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302785-92CB-4E1F-3F1E-20B2B9C503E9}"/>
              </a:ext>
            </a:extLst>
          </p:cNvPr>
          <p:cNvSpPr/>
          <p:nvPr userDrawn="1"/>
        </p:nvSpPr>
        <p:spPr>
          <a:xfrm>
            <a:off x="9164422" y="6511185"/>
            <a:ext cx="1440000" cy="219456"/>
          </a:xfrm>
          <a:prstGeom prst="rect">
            <a:avLst/>
          </a:prstGeom>
          <a:solidFill>
            <a:srgbClr val="7C28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19D64F1-25AA-D1AD-188E-E1C1D2C76D23}"/>
              </a:ext>
            </a:extLst>
          </p:cNvPr>
          <p:cNvSpPr/>
          <p:nvPr userDrawn="1"/>
        </p:nvSpPr>
        <p:spPr>
          <a:xfrm>
            <a:off x="0" y="6511185"/>
            <a:ext cx="1539178" cy="219456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5EB8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8AB10B-9910-6B7E-F3D8-A8F1C8A8A1F3}"/>
              </a:ext>
            </a:extLst>
          </p:cNvPr>
          <p:cNvSpPr/>
          <p:nvPr userDrawn="1"/>
        </p:nvSpPr>
        <p:spPr>
          <a:xfrm>
            <a:off x="7653548" y="6511185"/>
            <a:ext cx="1440000" cy="219456"/>
          </a:xfrm>
          <a:prstGeom prst="rect">
            <a:avLst/>
          </a:prstGeom>
          <a:solidFill>
            <a:srgbClr val="AE25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CA8CF3-57F7-BA85-6EDE-78D696F638C5}"/>
              </a:ext>
            </a:extLst>
          </p:cNvPr>
          <p:cNvSpPr/>
          <p:nvPr userDrawn="1"/>
        </p:nvSpPr>
        <p:spPr>
          <a:xfrm>
            <a:off x="10664108" y="6511185"/>
            <a:ext cx="1527892" cy="219456"/>
          </a:xfrm>
          <a:prstGeom prst="rect">
            <a:avLst/>
          </a:prstGeom>
          <a:solidFill>
            <a:srgbClr val="3300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561B56-6148-8500-84BA-61D3D300F83C}"/>
              </a:ext>
            </a:extLst>
          </p:cNvPr>
          <p:cNvSpPr txBox="1"/>
          <p:nvPr userDrawn="1"/>
        </p:nvSpPr>
        <p:spPr>
          <a:xfrm>
            <a:off x="340127" y="6113910"/>
            <a:ext cx="115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</a:t>
            </a:r>
            <a:r>
              <a:rPr lang="en-GB" b="1" err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Leicester,</a:t>
            </a:r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Leicestershire and Rutland and NHS Northamptonshire Integrated Care Boards</a:t>
            </a: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5D0A4B0E-2C4F-05C7-1240-225F6732A9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89568" y="217434"/>
            <a:ext cx="893064" cy="35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2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D160A3-1802-C4C1-BFD6-071F59322E3F}"/>
              </a:ext>
            </a:extLst>
          </p:cNvPr>
          <p:cNvSpPr/>
          <p:nvPr userDrawn="1"/>
        </p:nvSpPr>
        <p:spPr>
          <a:xfrm>
            <a:off x="0" y="0"/>
            <a:ext cx="12192000" cy="6075485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8" y="1496432"/>
            <a:ext cx="4184073" cy="1662401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18" y="3747649"/>
            <a:ext cx="4890655" cy="46051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607102" y="3366656"/>
            <a:ext cx="1064301" cy="152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48F0260C-BA9C-DCE8-8ECE-EB61D03EED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6130" y="241596"/>
            <a:ext cx="899109" cy="36086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8F7C4AD-7BD6-2061-1556-39F48B7CE731}"/>
              </a:ext>
            </a:extLst>
          </p:cNvPr>
          <p:cNvSpPr/>
          <p:nvPr userDrawn="1"/>
        </p:nvSpPr>
        <p:spPr>
          <a:xfrm>
            <a:off x="1610052" y="6524197"/>
            <a:ext cx="1440000" cy="219456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E49FDB-0929-1B65-9322-481D9723170C}"/>
              </a:ext>
            </a:extLst>
          </p:cNvPr>
          <p:cNvSpPr/>
          <p:nvPr userDrawn="1"/>
        </p:nvSpPr>
        <p:spPr>
          <a:xfrm>
            <a:off x="3120926" y="6524197"/>
            <a:ext cx="1440000" cy="219456"/>
          </a:xfrm>
          <a:prstGeom prst="rect">
            <a:avLst/>
          </a:prstGeom>
          <a:solidFill>
            <a:srgbClr val="0067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7B3157-FBAD-14C6-1E0D-7B90B0693739}"/>
              </a:ext>
            </a:extLst>
          </p:cNvPr>
          <p:cNvSpPr/>
          <p:nvPr userDrawn="1"/>
        </p:nvSpPr>
        <p:spPr>
          <a:xfrm>
            <a:off x="4631800" y="6519625"/>
            <a:ext cx="1440000" cy="219456"/>
          </a:xfrm>
          <a:prstGeom prst="rect">
            <a:avLst/>
          </a:prstGeom>
          <a:solidFill>
            <a:srgbClr val="009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DA53523-49DC-5A14-C9D5-2BC058765CEB}"/>
              </a:ext>
            </a:extLst>
          </p:cNvPr>
          <p:cNvSpPr/>
          <p:nvPr userDrawn="1"/>
        </p:nvSpPr>
        <p:spPr>
          <a:xfrm>
            <a:off x="6142674" y="6519625"/>
            <a:ext cx="1440000" cy="219456"/>
          </a:xfrm>
          <a:prstGeom prst="rect">
            <a:avLst/>
          </a:prstGeom>
          <a:solidFill>
            <a:srgbClr val="ED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F062664-8A6B-53F0-50AF-E26111135226}"/>
              </a:ext>
            </a:extLst>
          </p:cNvPr>
          <p:cNvSpPr/>
          <p:nvPr userDrawn="1"/>
        </p:nvSpPr>
        <p:spPr>
          <a:xfrm>
            <a:off x="9164422" y="6511185"/>
            <a:ext cx="1440000" cy="219456"/>
          </a:xfrm>
          <a:prstGeom prst="rect">
            <a:avLst/>
          </a:prstGeom>
          <a:solidFill>
            <a:srgbClr val="7C28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5F8334-F0BB-0DB2-21FE-2F6DAE8A10D6}"/>
              </a:ext>
            </a:extLst>
          </p:cNvPr>
          <p:cNvSpPr/>
          <p:nvPr userDrawn="1"/>
        </p:nvSpPr>
        <p:spPr>
          <a:xfrm>
            <a:off x="0" y="6511185"/>
            <a:ext cx="1539178" cy="219456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5EB8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D91F26-51D9-B41A-5E4F-6A15834F70BD}"/>
              </a:ext>
            </a:extLst>
          </p:cNvPr>
          <p:cNvSpPr/>
          <p:nvPr userDrawn="1"/>
        </p:nvSpPr>
        <p:spPr>
          <a:xfrm>
            <a:off x="7653548" y="6511185"/>
            <a:ext cx="1440000" cy="219456"/>
          </a:xfrm>
          <a:prstGeom prst="rect">
            <a:avLst/>
          </a:prstGeom>
          <a:solidFill>
            <a:srgbClr val="AE25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2024A9-090E-172E-27DA-DB8C6CBBDECC}"/>
              </a:ext>
            </a:extLst>
          </p:cNvPr>
          <p:cNvSpPr/>
          <p:nvPr userDrawn="1"/>
        </p:nvSpPr>
        <p:spPr>
          <a:xfrm>
            <a:off x="10664108" y="6511185"/>
            <a:ext cx="1527892" cy="219456"/>
          </a:xfrm>
          <a:prstGeom prst="rect">
            <a:avLst/>
          </a:prstGeom>
          <a:solidFill>
            <a:srgbClr val="3300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B824F07-ED29-DA61-A2E9-2E89CFC8D559}"/>
              </a:ext>
            </a:extLst>
          </p:cNvPr>
          <p:cNvSpPr txBox="1"/>
          <p:nvPr userDrawn="1"/>
        </p:nvSpPr>
        <p:spPr>
          <a:xfrm>
            <a:off x="340127" y="6113910"/>
            <a:ext cx="115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</a:t>
            </a:r>
            <a:r>
              <a:rPr lang="en-GB" b="1" err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Leicester,</a:t>
            </a:r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Leicestershire and Rutland and NHS Northamptonshire Integrated Care Boards</a:t>
            </a:r>
          </a:p>
        </p:txBody>
      </p:sp>
      <p:pic>
        <p:nvPicPr>
          <p:cNvPr id="21" name="Picture 20" descr="Graphical user interface, website, timeline&#10;&#10;Description automatically generated">
            <a:extLst>
              <a:ext uri="{FF2B5EF4-FFF2-40B4-BE49-F238E27FC236}">
                <a16:creationId xmlns:a16="http://schemas.microsoft.com/office/drawing/2014/main" id="{60081226-F6C5-3D38-E48E-006F98623CC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8485" t="21820" r="23788" b="46936"/>
          <a:stretch/>
        </p:blipFill>
        <p:spPr>
          <a:xfrm>
            <a:off x="8193548" y="1496431"/>
            <a:ext cx="1800000" cy="1784497"/>
          </a:xfrm>
          <a:prstGeom prst="rect">
            <a:avLst/>
          </a:prstGeom>
        </p:spPr>
      </p:pic>
      <p:pic>
        <p:nvPicPr>
          <p:cNvPr id="22" name="Picture 21" descr="Graphical user interface, website, timeline&#10;&#10;Description automatically generated">
            <a:extLst>
              <a:ext uri="{FF2B5EF4-FFF2-40B4-BE49-F238E27FC236}">
                <a16:creationId xmlns:a16="http://schemas.microsoft.com/office/drawing/2014/main" id="{0A3FB0FE-984D-E8C4-E6A1-E98B90E362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7652" t="21820" r="4621" b="46936"/>
          <a:stretch/>
        </p:blipFill>
        <p:spPr>
          <a:xfrm>
            <a:off x="10135239" y="1496432"/>
            <a:ext cx="1800000" cy="1784496"/>
          </a:xfrm>
          <a:prstGeom prst="rect">
            <a:avLst/>
          </a:prstGeom>
        </p:spPr>
      </p:pic>
      <p:pic>
        <p:nvPicPr>
          <p:cNvPr id="23" name="Picture 22" descr="Graphical user interface, website, timeline&#10;&#10;Description automatically generated">
            <a:extLst>
              <a:ext uri="{FF2B5EF4-FFF2-40B4-BE49-F238E27FC236}">
                <a16:creationId xmlns:a16="http://schemas.microsoft.com/office/drawing/2014/main" id="{5D65D645-314C-6392-B496-356D1C8BAA0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8485" t="56095" r="23788" b="12662"/>
          <a:stretch/>
        </p:blipFill>
        <p:spPr>
          <a:xfrm>
            <a:off x="6231281" y="3366656"/>
            <a:ext cx="1800000" cy="1784496"/>
          </a:xfrm>
          <a:prstGeom prst="rect">
            <a:avLst/>
          </a:prstGeom>
        </p:spPr>
      </p:pic>
      <p:pic>
        <p:nvPicPr>
          <p:cNvPr id="24" name="Picture 23" descr="Graphical user interface, website, timeline&#10;&#10;Description automatically generated">
            <a:extLst>
              <a:ext uri="{FF2B5EF4-FFF2-40B4-BE49-F238E27FC236}">
                <a16:creationId xmlns:a16="http://schemas.microsoft.com/office/drawing/2014/main" id="{3F96E852-C81F-2567-B7D5-2FFB1CF93AF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7652" t="56095" r="4621" b="12662"/>
          <a:stretch/>
        </p:blipFill>
        <p:spPr>
          <a:xfrm>
            <a:off x="8163151" y="3366656"/>
            <a:ext cx="1800000" cy="178449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BF2B3FA-B3AC-FD35-1BC0-5FDEBDA480D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16341" r="16341"/>
          <a:stretch/>
        </p:blipFill>
        <p:spPr>
          <a:xfrm>
            <a:off x="6231281" y="1496432"/>
            <a:ext cx="1800000" cy="178449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A74DDD-2DF1-0897-A356-A3F3CD18822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 l="16377" r="16377"/>
          <a:stretch/>
        </p:blipFill>
        <p:spPr>
          <a:xfrm>
            <a:off x="10135239" y="3351437"/>
            <a:ext cx="1800000" cy="178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938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8" y="1496436"/>
            <a:ext cx="10155382" cy="1662401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18" y="3747653"/>
            <a:ext cx="10155382" cy="460518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607102" y="3366656"/>
            <a:ext cx="1064301" cy="1522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E1B66E-E3C1-B4B5-2698-1EEAF581AC0D}"/>
              </a:ext>
            </a:extLst>
          </p:cNvPr>
          <p:cNvSpPr/>
          <p:nvPr userDrawn="1"/>
        </p:nvSpPr>
        <p:spPr>
          <a:xfrm>
            <a:off x="1610052" y="6524197"/>
            <a:ext cx="1440000" cy="219456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1D314A-2883-33AB-6089-B69E5FAF8009}"/>
              </a:ext>
            </a:extLst>
          </p:cNvPr>
          <p:cNvSpPr/>
          <p:nvPr userDrawn="1"/>
        </p:nvSpPr>
        <p:spPr>
          <a:xfrm>
            <a:off x="3120926" y="6524197"/>
            <a:ext cx="1440000" cy="219456"/>
          </a:xfrm>
          <a:prstGeom prst="rect">
            <a:avLst/>
          </a:prstGeom>
          <a:solidFill>
            <a:srgbClr val="0067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3D4DCA-46E7-A888-127B-3FD814D0A46C}"/>
              </a:ext>
            </a:extLst>
          </p:cNvPr>
          <p:cNvSpPr/>
          <p:nvPr userDrawn="1"/>
        </p:nvSpPr>
        <p:spPr>
          <a:xfrm>
            <a:off x="4631800" y="6519625"/>
            <a:ext cx="1440000" cy="219456"/>
          </a:xfrm>
          <a:prstGeom prst="rect">
            <a:avLst/>
          </a:prstGeom>
          <a:solidFill>
            <a:srgbClr val="009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D42B08-F721-C6F4-FC38-81E34BCFEAE7}"/>
              </a:ext>
            </a:extLst>
          </p:cNvPr>
          <p:cNvSpPr/>
          <p:nvPr userDrawn="1"/>
        </p:nvSpPr>
        <p:spPr>
          <a:xfrm>
            <a:off x="6142674" y="6519625"/>
            <a:ext cx="1440000" cy="219456"/>
          </a:xfrm>
          <a:prstGeom prst="rect">
            <a:avLst/>
          </a:prstGeom>
          <a:solidFill>
            <a:srgbClr val="ED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CBF09D-ED95-174C-8B19-C1465C9F39CF}"/>
              </a:ext>
            </a:extLst>
          </p:cNvPr>
          <p:cNvSpPr/>
          <p:nvPr userDrawn="1"/>
        </p:nvSpPr>
        <p:spPr>
          <a:xfrm>
            <a:off x="9164422" y="6511185"/>
            <a:ext cx="1440000" cy="219456"/>
          </a:xfrm>
          <a:prstGeom prst="rect">
            <a:avLst/>
          </a:prstGeom>
          <a:solidFill>
            <a:srgbClr val="7C28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535E199-5FFF-75E6-2C4E-32242C865F6D}"/>
              </a:ext>
            </a:extLst>
          </p:cNvPr>
          <p:cNvSpPr/>
          <p:nvPr userDrawn="1"/>
        </p:nvSpPr>
        <p:spPr>
          <a:xfrm>
            <a:off x="0" y="6511185"/>
            <a:ext cx="1539178" cy="219456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5EB8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C36DB6D-C938-3F49-94EB-49BC3A301480}"/>
              </a:ext>
            </a:extLst>
          </p:cNvPr>
          <p:cNvSpPr/>
          <p:nvPr userDrawn="1"/>
        </p:nvSpPr>
        <p:spPr>
          <a:xfrm>
            <a:off x="7653548" y="6511185"/>
            <a:ext cx="1440000" cy="219456"/>
          </a:xfrm>
          <a:prstGeom prst="rect">
            <a:avLst/>
          </a:prstGeom>
          <a:solidFill>
            <a:srgbClr val="AE25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4D48DB-0800-B2E0-54BA-5EDED37CA58D}"/>
              </a:ext>
            </a:extLst>
          </p:cNvPr>
          <p:cNvSpPr/>
          <p:nvPr userDrawn="1"/>
        </p:nvSpPr>
        <p:spPr>
          <a:xfrm>
            <a:off x="10664108" y="6511185"/>
            <a:ext cx="1527892" cy="219456"/>
          </a:xfrm>
          <a:prstGeom prst="rect">
            <a:avLst/>
          </a:prstGeom>
          <a:solidFill>
            <a:srgbClr val="3300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63536F-3837-77CC-9DA7-643EDBD70AEF}"/>
              </a:ext>
            </a:extLst>
          </p:cNvPr>
          <p:cNvSpPr txBox="1"/>
          <p:nvPr userDrawn="1"/>
        </p:nvSpPr>
        <p:spPr>
          <a:xfrm>
            <a:off x="340127" y="6113910"/>
            <a:ext cx="115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</a:t>
            </a:r>
            <a:r>
              <a:rPr lang="en-GB" b="1" err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Leicester,</a:t>
            </a:r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Leicestershire and Rutland and NHS Northamptonshire Integrated Care Boards</a:t>
            </a:r>
          </a:p>
        </p:txBody>
      </p:sp>
      <p:pic>
        <p:nvPicPr>
          <p:cNvPr id="6" name="Picture 5" descr="A blue and white logo&#10;&#10;Description automatically generated">
            <a:extLst>
              <a:ext uri="{FF2B5EF4-FFF2-40B4-BE49-F238E27FC236}">
                <a16:creationId xmlns:a16="http://schemas.microsoft.com/office/drawing/2014/main" id="{11ED60AC-ADC0-25BE-6878-4BA1CCED36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89568" y="217434"/>
            <a:ext cx="893064" cy="35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17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8" y="1496432"/>
            <a:ext cx="4184073" cy="1662401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18" y="3747649"/>
            <a:ext cx="4890655" cy="460518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607102" y="3366656"/>
            <a:ext cx="1064301" cy="1522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76F632-317C-7DDB-6CB1-206CACF26165}"/>
              </a:ext>
            </a:extLst>
          </p:cNvPr>
          <p:cNvSpPr/>
          <p:nvPr userDrawn="1"/>
        </p:nvSpPr>
        <p:spPr>
          <a:xfrm>
            <a:off x="1610052" y="6524197"/>
            <a:ext cx="1440000" cy="219456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5B59CF-744F-111B-F79E-454456F21A2B}"/>
              </a:ext>
            </a:extLst>
          </p:cNvPr>
          <p:cNvSpPr/>
          <p:nvPr userDrawn="1"/>
        </p:nvSpPr>
        <p:spPr>
          <a:xfrm>
            <a:off x="3120926" y="6524197"/>
            <a:ext cx="1440000" cy="219456"/>
          </a:xfrm>
          <a:prstGeom prst="rect">
            <a:avLst/>
          </a:prstGeom>
          <a:solidFill>
            <a:srgbClr val="0067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A749B2-C350-032D-DA7C-7921886DC597}"/>
              </a:ext>
            </a:extLst>
          </p:cNvPr>
          <p:cNvSpPr/>
          <p:nvPr userDrawn="1"/>
        </p:nvSpPr>
        <p:spPr>
          <a:xfrm>
            <a:off x="4631800" y="6519625"/>
            <a:ext cx="1440000" cy="219456"/>
          </a:xfrm>
          <a:prstGeom prst="rect">
            <a:avLst/>
          </a:prstGeom>
          <a:solidFill>
            <a:srgbClr val="009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C79C84-6AEA-33EF-C700-3E65C121D233}"/>
              </a:ext>
            </a:extLst>
          </p:cNvPr>
          <p:cNvSpPr/>
          <p:nvPr userDrawn="1"/>
        </p:nvSpPr>
        <p:spPr>
          <a:xfrm>
            <a:off x="6142674" y="6519625"/>
            <a:ext cx="1440000" cy="219456"/>
          </a:xfrm>
          <a:prstGeom prst="rect">
            <a:avLst/>
          </a:prstGeom>
          <a:solidFill>
            <a:srgbClr val="ED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A4BB14-001A-898A-8981-7F295BA5CE8B}"/>
              </a:ext>
            </a:extLst>
          </p:cNvPr>
          <p:cNvSpPr/>
          <p:nvPr userDrawn="1"/>
        </p:nvSpPr>
        <p:spPr>
          <a:xfrm>
            <a:off x="9164422" y="6511185"/>
            <a:ext cx="1440000" cy="219456"/>
          </a:xfrm>
          <a:prstGeom prst="rect">
            <a:avLst/>
          </a:prstGeom>
          <a:solidFill>
            <a:srgbClr val="7C28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2764C7-8816-F23D-EEB4-C63690E21DC5}"/>
              </a:ext>
            </a:extLst>
          </p:cNvPr>
          <p:cNvSpPr/>
          <p:nvPr userDrawn="1"/>
        </p:nvSpPr>
        <p:spPr>
          <a:xfrm>
            <a:off x="0" y="6511185"/>
            <a:ext cx="1539178" cy="219456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5EB8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4DE8DE-CA4F-DB82-B689-CE38AF10F177}"/>
              </a:ext>
            </a:extLst>
          </p:cNvPr>
          <p:cNvSpPr/>
          <p:nvPr userDrawn="1"/>
        </p:nvSpPr>
        <p:spPr>
          <a:xfrm>
            <a:off x="7653548" y="6511185"/>
            <a:ext cx="1440000" cy="219456"/>
          </a:xfrm>
          <a:prstGeom prst="rect">
            <a:avLst/>
          </a:prstGeom>
          <a:solidFill>
            <a:srgbClr val="AE25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83D940-A871-C386-F912-B832EBB5FDCE}"/>
              </a:ext>
            </a:extLst>
          </p:cNvPr>
          <p:cNvSpPr/>
          <p:nvPr userDrawn="1"/>
        </p:nvSpPr>
        <p:spPr>
          <a:xfrm>
            <a:off x="10664108" y="6511185"/>
            <a:ext cx="1527892" cy="219456"/>
          </a:xfrm>
          <a:prstGeom prst="rect">
            <a:avLst/>
          </a:prstGeom>
          <a:solidFill>
            <a:srgbClr val="3300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4E9946-1465-7CCF-E4FB-4A701F047B8D}"/>
              </a:ext>
            </a:extLst>
          </p:cNvPr>
          <p:cNvSpPr txBox="1"/>
          <p:nvPr userDrawn="1"/>
        </p:nvSpPr>
        <p:spPr>
          <a:xfrm>
            <a:off x="340127" y="6113910"/>
            <a:ext cx="115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</a:t>
            </a:r>
            <a:r>
              <a:rPr lang="en-GB" b="1" err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Leicester,</a:t>
            </a:r>
            <a:r>
              <a:rPr lang="en-GB" b="1">
                <a:solidFill>
                  <a:srgbClr val="006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Leicestershire and Rutland and NHS Northamptonshire Integrated Care Boards</a:t>
            </a:r>
          </a:p>
        </p:txBody>
      </p:sp>
      <p:pic>
        <p:nvPicPr>
          <p:cNvPr id="15" name="Picture 14" descr="Graphical user interface, website, timeline&#10;&#10;Description automatically generated">
            <a:extLst>
              <a:ext uri="{FF2B5EF4-FFF2-40B4-BE49-F238E27FC236}">
                <a16:creationId xmlns:a16="http://schemas.microsoft.com/office/drawing/2014/main" id="{7252136A-62B4-FABA-0463-B04119A91A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8485" t="21820" r="23788" b="46936"/>
          <a:stretch/>
        </p:blipFill>
        <p:spPr>
          <a:xfrm>
            <a:off x="8193548" y="1496431"/>
            <a:ext cx="1800000" cy="1784497"/>
          </a:xfrm>
          <a:prstGeom prst="rect">
            <a:avLst/>
          </a:prstGeom>
        </p:spPr>
      </p:pic>
      <p:pic>
        <p:nvPicPr>
          <p:cNvPr id="16" name="Picture 15" descr="Graphical user interface, website, timeline&#10;&#10;Description automatically generated">
            <a:extLst>
              <a:ext uri="{FF2B5EF4-FFF2-40B4-BE49-F238E27FC236}">
                <a16:creationId xmlns:a16="http://schemas.microsoft.com/office/drawing/2014/main" id="{4CF538E2-95FF-2EE0-165B-333490078F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7652" t="21820" r="4621" b="46936"/>
          <a:stretch/>
        </p:blipFill>
        <p:spPr>
          <a:xfrm>
            <a:off x="10135239" y="1496432"/>
            <a:ext cx="1800000" cy="1784496"/>
          </a:xfrm>
          <a:prstGeom prst="rect">
            <a:avLst/>
          </a:prstGeom>
        </p:spPr>
      </p:pic>
      <p:pic>
        <p:nvPicPr>
          <p:cNvPr id="17" name="Picture 16" descr="Graphical user interface, website, timeline&#10;&#10;Description automatically generated">
            <a:extLst>
              <a:ext uri="{FF2B5EF4-FFF2-40B4-BE49-F238E27FC236}">
                <a16:creationId xmlns:a16="http://schemas.microsoft.com/office/drawing/2014/main" id="{25C01976-0132-121B-2824-C070826D38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8485" t="56095" r="23788" b="12662"/>
          <a:stretch/>
        </p:blipFill>
        <p:spPr>
          <a:xfrm>
            <a:off x="6231281" y="3366656"/>
            <a:ext cx="1800000" cy="1784496"/>
          </a:xfrm>
          <a:prstGeom prst="rect">
            <a:avLst/>
          </a:prstGeom>
        </p:spPr>
      </p:pic>
      <p:pic>
        <p:nvPicPr>
          <p:cNvPr id="18" name="Picture 17" descr="Graphical user interface, website, timeline&#10;&#10;Description automatically generated">
            <a:extLst>
              <a:ext uri="{FF2B5EF4-FFF2-40B4-BE49-F238E27FC236}">
                <a16:creationId xmlns:a16="http://schemas.microsoft.com/office/drawing/2014/main" id="{76F6DF7D-6CDD-AB61-E326-86B69A3554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7652" t="56095" r="4621" b="12662"/>
          <a:stretch/>
        </p:blipFill>
        <p:spPr>
          <a:xfrm>
            <a:off x="8163151" y="3366656"/>
            <a:ext cx="1800000" cy="178449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7D106AE-886B-8493-EC61-E3F44C149E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6341" r="16341"/>
          <a:stretch/>
        </p:blipFill>
        <p:spPr>
          <a:xfrm>
            <a:off x="6231281" y="1496432"/>
            <a:ext cx="1800000" cy="17844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A0AF96E-DD92-312E-C89B-CE06525D470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16377" r="16377"/>
          <a:stretch/>
        </p:blipFill>
        <p:spPr>
          <a:xfrm>
            <a:off x="10135239" y="3351437"/>
            <a:ext cx="1800000" cy="1784497"/>
          </a:xfrm>
          <a:prstGeom prst="rect">
            <a:avLst/>
          </a:prstGeom>
        </p:spPr>
      </p:pic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258CFCF1-451A-E00F-B508-B749DB3977D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89568" y="217434"/>
            <a:ext cx="893064" cy="35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86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127" y="1379913"/>
            <a:ext cx="11520000" cy="504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106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093526" y="1"/>
            <a:ext cx="5098473" cy="6553200"/>
          </a:xfr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76" y="221671"/>
            <a:ext cx="9000000" cy="6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127" y="1379910"/>
            <a:ext cx="6480000" cy="504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795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/>
          <p:cNvSpPr>
            <a:spLocks noGrp="1"/>
          </p:cNvSpPr>
          <p:nvPr>
            <p:ph type="tbl" sz="quarter" idx="10"/>
          </p:nvPr>
        </p:nvSpPr>
        <p:spPr>
          <a:xfrm>
            <a:off x="344975" y="1379915"/>
            <a:ext cx="11520000" cy="5040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153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344975" y="1377142"/>
            <a:ext cx="11520000" cy="5040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651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74" y="221672"/>
            <a:ext cx="9000000" cy="6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127" y="1379913"/>
            <a:ext cx="6480000" cy="504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7093527" y="1"/>
            <a:ext cx="5098473" cy="3228108"/>
          </a:xfr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093526" y="3325093"/>
            <a:ext cx="5098473" cy="3228108"/>
          </a:xfr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33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4976" y="221673"/>
            <a:ext cx="9000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127" y="1280157"/>
            <a:ext cx="11520000" cy="468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000ECADC-9E44-4C13-5E97-1D360FFBB8B0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0989568" y="217434"/>
            <a:ext cx="893064" cy="35966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DA88D92-EA2C-816C-482D-84625A27ACDF}"/>
              </a:ext>
            </a:extLst>
          </p:cNvPr>
          <p:cNvSpPr/>
          <p:nvPr userDrawn="1"/>
        </p:nvSpPr>
        <p:spPr>
          <a:xfrm>
            <a:off x="0" y="6539523"/>
            <a:ext cx="12192000" cy="34138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55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icesterleicestershireandrutland.icb.nhs.uk/your-health/vaccinations/how-to-get-your-vaccine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64D94-EDBF-1098-2D27-002064E12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23A0A-1AC8-F611-684C-2C3EEB920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974" y="221672"/>
            <a:ext cx="10566042" cy="648000"/>
          </a:xfrm>
        </p:spPr>
        <p:txBody>
          <a:bodyPr>
            <a:no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 charset="0"/>
                <a:cs typeface="Arial" charset="0"/>
              </a:rPr>
              <a:t>Opportunistic Outreach Opportunities in LLR</a:t>
            </a:r>
            <a:endParaRPr lang="en-US" sz="2800" dirty="0">
              <a:solidFill>
                <a:srgbClr val="005EB8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2F7D53-59B6-5618-4772-E730FF2406D8}"/>
              </a:ext>
            </a:extLst>
          </p:cNvPr>
          <p:cNvGraphicFramePr>
            <a:graphicFrameLocks noGrp="1"/>
          </p:cNvGraphicFramePr>
          <p:nvPr/>
        </p:nvGraphicFramePr>
        <p:xfrm>
          <a:off x="344974" y="1085529"/>
          <a:ext cx="9612675" cy="5267139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633900">
                  <a:extLst>
                    <a:ext uri="{9D8B030D-6E8A-4147-A177-3AD203B41FA5}">
                      <a16:colId xmlns:a16="http://schemas.microsoft.com/office/drawing/2014/main" val="3960476979"/>
                    </a:ext>
                  </a:extLst>
                </a:gridCol>
                <a:gridCol w="5880858">
                  <a:extLst>
                    <a:ext uri="{9D8B030D-6E8A-4147-A177-3AD203B41FA5}">
                      <a16:colId xmlns:a16="http://schemas.microsoft.com/office/drawing/2014/main" val="711630015"/>
                    </a:ext>
                  </a:extLst>
                </a:gridCol>
                <a:gridCol w="2097917">
                  <a:extLst>
                    <a:ext uri="{9D8B030D-6E8A-4147-A177-3AD203B41FA5}">
                      <a16:colId xmlns:a16="http://schemas.microsoft.com/office/drawing/2014/main" val="1501910007"/>
                    </a:ext>
                  </a:extLst>
                </a:gridCol>
              </a:tblGrid>
              <a:tr h="35082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Date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Locations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Times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607848205"/>
                  </a:ext>
                </a:extLst>
              </a:tr>
              <a:tr h="327754"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15/04/2026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Age UK, The Willows, Willows Court, Braunstone LE3 2XR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11am to 12.30pm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832873084"/>
                  </a:ext>
                </a:extLst>
              </a:tr>
              <a:tr h="327754">
                <a:tc vMerge="1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Age UK, Clarence House, Humberstone Gate, LE1 3PJ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1pm to 2.30pm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346107939"/>
                  </a:ext>
                </a:extLst>
              </a:tr>
              <a:tr h="327754"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16/04/2026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Melton Golf Club, Thorpe Arnold, LE14 4SD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12.30pm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331333516"/>
                  </a:ext>
                </a:extLst>
              </a:tr>
              <a:tr h="327754">
                <a:tc vMerge="1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Melton Indoor Bowls Club, Leics Rd, LE13 0LR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1pm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26806205"/>
                  </a:ext>
                </a:extLst>
              </a:tr>
              <a:tr h="327754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21/04/2026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Christ the King food bank, LE4 1DS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318757607"/>
                  </a:ext>
                </a:extLst>
              </a:tr>
              <a:tr h="327754">
                <a:tc>
                  <a:txBody>
                    <a:bodyPr/>
                    <a:lstStyle/>
                    <a:p>
                      <a:pPr algn="ctr"/>
                      <a:r>
                        <a:rPr lang="en-GB" sz="16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22/04/2026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*Gateway College, Colin Grundy Drive, Hamilton, LE5 1GA*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566777844"/>
                  </a:ext>
                </a:extLst>
              </a:tr>
              <a:tr h="327754"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23/04/2026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Greetham Community Centre, Great Lane, Oakham, LE15 7NG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11.30am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239884561"/>
                  </a:ext>
                </a:extLst>
              </a:tr>
              <a:tr h="327754">
                <a:tc vMerge="1">
                  <a:txBody>
                    <a:bodyPr/>
                    <a:lstStyle/>
                    <a:p>
                      <a:pPr algn="ctr"/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Olive Branch pub car park, Clipsham Le15 7SH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12pm to 1pm 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239757143"/>
                  </a:ext>
                </a:extLst>
              </a:tr>
              <a:tr h="327754">
                <a:tc vMerge="1">
                  <a:txBody>
                    <a:bodyPr/>
                    <a:lstStyle/>
                    <a:p>
                      <a:pPr algn="ctr"/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Jackson Stops Inn, Rookery Lane, Stretton, LE15 7RA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1pm to 2pm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515268653"/>
                  </a:ext>
                </a:extLst>
              </a:tr>
              <a:tr h="327754">
                <a:tc vMerge="1">
                  <a:txBody>
                    <a:bodyPr/>
                    <a:lstStyle/>
                    <a:p>
                      <a:pPr algn="ctr"/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Cottesmore Village Hall, LE15 7DS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2.30pm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450854441"/>
                  </a:ext>
                </a:extLst>
              </a:tr>
              <a:tr h="327754"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27/04/2026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Keepers Lodge, Fletcher Mall, Beaumont Leys, LE4 1DF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 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304117663"/>
                  </a:ext>
                </a:extLst>
              </a:tr>
              <a:tr h="327754"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29/04/2026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Woodgate Community Centre, Woodgate, LE3 5GE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9am to 3pm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536934747"/>
                  </a:ext>
                </a:extLst>
              </a:tr>
              <a:tr h="327754">
                <a:tc>
                  <a:txBody>
                    <a:bodyPr/>
                    <a:lstStyle/>
                    <a:p>
                      <a:pPr algn="ctr"/>
                      <a:r>
                        <a:rPr lang="en-GB" sz="16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30/04/2026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*Gateway College, Colin Grundy Drive, Hamilton, LE5 1GA*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609404397"/>
                  </a:ext>
                </a:extLst>
              </a:tr>
              <a:tr h="327754"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02/05/2026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 Mathews Children’s Centre, Vancouver St, LE1 2GA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1pm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477569170"/>
                  </a:ext>
                </a:extLst>
              </a:tr>
              <a:tr h="327754">
                <a:tc>
                  <a:txBody>
                    <a:bodyPr/>
                    <a:lstStyle/>
                    <a:p>
                      <a:pPr algn="ctr"/>
                      <a:r>
                        <a:rPr lang="en-GB" sz="16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08/05/2026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*Gateway College, Colin Grundy Drive, Hamilton, LE5 1GA*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90547646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570E8F8-A067-A038-E920-885AFB432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3188" y="4401589"/>
            <a:ext cx="1002077" cy="10020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6E4262F-64BE-1F3C-9AAD-CBB6AB817101}"/>
              </a:ext>
            </a:extLst>
          </p:cNvPr>
          <p:cNvSpPr txBox="1"/>
          <p:nvPr/>
        </p:nvSpPr>
        <p:spPr>
          <a:xfrm>
            <a:off x="10332677" y="2983616"/>
            <a:ext cx="1859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 click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here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find out more about how to get your vaccine in LLR or scan this QR code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A2EE1F0F-0252-B9CD-7A41-2CCE147F693C}"/>
              </a:ext>
            </a:extLst>
          </p:cNvPr>
          <p:cNvSpPr/>
          <p:nvPr/>
        </p:nvSpPr>
        <p:spPr>
          <a:xfrm>
            <a:off x="11161453" y="4034291"/>
            <a:ext cx="142774" cy="29527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87CDC7-C730-CF20-EF15-C35C51D19FD9}"/>
              </a:ext>
            </a:extLst>
          </p:cNvPr>
          <p:cNvSpPr txBox="1"/>
          <p:nvPr/>
        </p:nvSpPr>
        <p:spPr>
          <a:xfrm>
            <a:off x="10332676" y="1382077"/>
            <a:ext cx="18593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appointment necessary, just turn up! 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05F466-EC88-E261-C285-6270F6D325E4}"/>
              </a:ext>
            </a:extLst>
          </p:cNvPr>
          <p:cNvSpPr txBox="1"/>
          <p:nvPr/>
        </p:nvSpPr>
        <p:spPr>
          <a:xfrm>
            <a:off x="10156214" y="5502193"/>
            <a:ext cx="2035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*Promoting HPV to over 16s – not open to public</a:t>
            </a:r>
          </a:p>
        </p:txBody>
      </p:sp>
    </p:spTree>
    <p:extLst>
      <p:ext uri="{BB962C8B-B14F-4D97-AF65-F5344CB8AC3E}">
        <p14:creationId xmlns:p14="http://schemas.microsoft.com/office/powerpoint/2010/main" val="387695585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NHS LLR and N">
      <a:dk1>
        <a:srgbClr val="005EB8"/>
      </a:dk1>
      <a:lt1>
        <a:srgbClr val="FFFFFF"/>
      </a:lt1>
      <a:dk2>
        <a:srgbClr val="006747"/>
      </a:dk2>
      <a:lt2>
        <a:srgbClr val="E8EDEE"/>
      </a:lt2>
      <a:accent1>
        <a:srgbClr val="00A9CE"/>
      </a:accent1>
      <a:accent2>
        <a:srgbClr val="009639"/>
      </a:accent2>
      <a:accent3>
        <a:srgbClr val="AE2573"/>
      </a:accent3>
      <a:accent4>
        <a:srgbClr val="ED8B00"/>
      </a:accent4>
      <a:accent5>
        <a:srgbClr val="425563"/>
      </a:accent5>
      <a:accent6>
        <a:srgbClr val="33007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2_Office Theme</vt:lpstr>
      <vt:lpstr>Opportunistic Outreach Opportunities in LLR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KEATING, Samantha (NHS LEICESTER, LEICESTERSHIRE AND RUTLAND ICB - 04C)</dc:creator>
  <cp:lastModifiedBy>KEATING, Samantha (NHS LEICESTER, LEICESTERSHIRE AND RUTLAND ICB - 04C)</cp:lastModifiedBy>
  <cp:revision>1</cp:revision>
  <dcterms:created xsi:type="dcterms:W3CDTF">2026-04-03T11:03:55Z</dcterms:created>
  <dcterms:modified xsi:type="dcterms:W3CDTF">2026-04-03T11:04:14Z</dcterms:modified>
</cp:coreProperties>
</file>